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300" r:id="rId13"/>
    <p:sldId id="279" r:id="rId14"/>
    <p:sldId id="266" r:id="rId15"/>
    <p:sldId id="281" r:id="rId16"/>
    <p:sldId id="282" r:id="rId17"/>
    <p:sldId id="297" r:id="rId18"/>
    <p:sldId id="283" r:id="rId19"/>
    <p:sldId id="299" r:id="rId20"/>
    <p:sldId id="284" r:id="rId21"/>
    <p:sldId id="291" r:id="rId22"/>
    <p:sldId id="285" r:id="rId23"/>
    <p:sldId id="286" r:id="rId24"/>
    <p:sldId id="287" r:id="rId25"/>
    <p:sldId id="288" r:id="rId26"/>
    <p:sldId id="289" r:id="rId27"/>
    <p:sldId id="290" r:id="rId28"/>
    <p:sldId id="298" r:id="rId29"/>
    <p:sldId id="292" r:id="rId30"/>
    <p:sldId id="293" r:id="rId31"/>
    <p:sldId id="294" r:id="rId32"/>
    <p:sldId id="295" r:id="rId33"/>
    <p:sldId id="296" r:id="rId34"/>
    <p:sldId id="268" r:id="rId35"/>
    <p:sldId id="271" r:id="rId36"/>
    <p:sldId id="272" r:id="rId37"/>
    <p:sldId id="273" r:id="rId38"/>
    <p:sldId id="274" r:id="rId39"/>
    <p:sldId id="269" r:id="rId40"/>
    <p:sldId id="270" r:id="rId41"/>
    <p:sldId id="275" r:id="rId42"/>
    <p:sldId id="277" r:id="rId43"/>
    <p:sldId id="276" r:id="rId44"/>
    <p:sldId id="30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28" autoAdjust="0"/>
  </p:normalViewPr>
  <p:slideViewPr>
    <p:cSldViewPr>
      <p:cViewPr>
        <p:scale>
          <a:sx n="73" d="100"/>
          <a:sy n="73" d="100"/>
        </p:scale>
        <p:origin x="-187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C0E8A-DF2F-4C76-8DE3-1A218B256B58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118CA-4BF1-432C-BA36-B52927BAB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19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C653-9C47-4E17-90C1-68D22FDEF9C7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2944-8B65-4704-818E-11F59C232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2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C385A4-BA32-4B83-A951-356806AD90E0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94F0-1D01-480E-928F-A0BC7052DD05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462-2A07-41CA-9A5A-EAC2166D2929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7677-4C8B-4D8E-83A0-C600A48E31BE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8A81-8D1E-4E28-B8B8-AA53BEBE5791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4C72-8F57-4FDE-A876-0E37A1D6804E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F47FA7-99EA-4036-9C93-DD444DD92F6F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D8EE73-85B1-4381-8705-12DF8CC9A1E0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82E7-303C-4EFE-AE25-73022B5DB463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6F7B-C009-4AFE-A2D4-BF9649DB3915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A776-F103-49FD-B947-06AA6B08E782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C7AB89-B7E8-4D20-89C7-22F9182C1BE3}" type="datetime1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FDC22A-3ED9-4876-8759-861031951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0%D0%B7%D0%B2%D0%B8%D1%82%D0%B8%D0%B5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2%D0%BE%D1%81%D0%BF%D0%B8%D1%82%D0%B0%D0%BD%D0%B8%D0%B5" TargetMode="External"/><Relationship Id="rId4" Type="http://schemas.openxmlformats.org/officeDocument/2006/relationships/hyperlink" Target="http://ru.wikipedia.org/wiki/%D0%9E%D0%B1%D1%83%D1%87%D0%B5%D0%BD%D0%B8%D0%B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ОБЕСПЕЧЕНИЕ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ПОДГОТОВКИ ПЕДАГОГИЧЕСКИХ РАБОТНИКОВ К ОБОБЩЕНИЮ ПЕДАГОГИЧЕСКОГО ОПЫТА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РЕФЛЕКСИВНОГО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ПОДХОДА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Педагогический опыт – индивидуальный опыт, принадлежащий отдельной личности педагога, субъективный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Педагогический опыт – определенный набор, совокупность профессиональных знаний и умений, которые  сформировались в процессе практической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опыт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 деятельности педагога, состоявшаяся практика, проявившаяся и реализовавшаяся в формах и на разных уровнях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7667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Педагогический опыт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оценки педагогического опыта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Актуальность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Значимость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Новизна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Результативность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Оптимальность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Комплексность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Адаптивность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Сознательное и творческое отношение к опыту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578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Компоненты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педагогического опыта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u-RU" dirty="0" err="1" smtClean="0"/>
              <a:t>Фактологический</a:t>
            </a:r>
            <a:r>
              <a:rPr lang="ru-RU" dirty="0" smtClean="0"/>
              <a:t> компонент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Рефлексивный компонент</a:t>
            </a:r>
          </a:p>
          <a:p>
            <a:pPr>
              <a:spcBef>
                <a:spcPts val="1800"/>
              </a:spcBef>
            </a:pPr>
            <a:r>
              <a:rPr lang="ru-RU" dirty="0" err="1" smtClean="0"/>
              <a:t>Деятельностный</a:t>
            </a:r>
            <a:r>
              <a:rPr lang="ru-RU" dirty="0" smtClean="0"/>
              <a:t> компонент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Личностный компонент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Концептуальный компонент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исследовательской педагогической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56184"/>
            <a:ext cx="8712968" cy="544522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1. Определение темы педагогического опыта (она не может повторять тему инновационного проекта)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2. Цель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3. Задачи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4. *Принципы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5. * Ресурсы и средства для проведения исследования (материальные, информационные, математические, логические, языковые)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6. Определение целевой группы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7. План деятельности (содержание)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8. Определение критериев (показателей) оценки результатов педагогической деятельности в соответствии с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базой ИД, периодичности фиксации результатов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9. Выбор диагностического инструментария (совместно с педагогом-психологом)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10. Определение методов анализа результатов ИД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планирования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в учреждении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образования по подготовке педагогов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обобщению и представлению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педагогического опыта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7134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u-RU" dirty="0" smtClean="0"/>
              <a:t>Оперативный уровень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Тактический уровень</a:t>
            </a:r>
          </a:p>
          <a:p>
            <a:pPr>
              <a:spcBef>
                <a:spcPts val="1800"/>
              </a:spcBef>
            </a:pPr>
            <a:r>
              <a:rPr lang="ru-RU" dirty="0" smtClean="0"/>
              <a:t>Стратегический 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Оперативный уровень планирования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7500" lnSpcReduction="200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1. Создание информационного пространства по данной теме: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знание нормативных правовых актов и владение ими;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/>
              <a:t>и</a:t>
            </a:r>
            <a:r>
              <a:rPr lang="ru-RU" dirty="0" smtClean="0"/>
              <a:t>нформационный стенд в учреждении образования;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/>
              <a:t>с</a:t>
            </a:r>
            <a:r>
              <a:rPr lang="ru-RU" dirty="0" smtClean="0"/>
              <a:t>вободный выход на сайт ГУО «Академия последипломного образования»</a:t>
            </a:r>
            <a:r>
              <a:rPr lang="en-US" b="1" dirty="0" smtClean="0"/>
              <a:t>http</a:t>
            </a:r>
            <a:r>
              <a:rPr lang="en-US" b="1" dirty="0"/>
              <a:t>://</a:t>
            </a:r>
            <a:r>
              <a:rPr lang="en-US" b="1" dirty="0" smtClean="0"/>
              <a:t>www.academy.edu.by/</a:t>
            </a:r>
            <a:r>
              <a:rPr lang="ru-RU" b="1" dirty="0" smtClean="0"/>
              <a:t>;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создание атмосферы деловитости, доброжелательности.</a:t>
            </a:r>
          </a:p>
          <a:p>
            <a:pPr marL="109728" indent="0">
              <a:spcBef>
                <a:spcPts val="1200"/>
              </a:spcBef>
              <a:buNone/>
            </a:pPr>
            <a:endParaRPr lang="ru-RU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2. Индивидуальные консультации для педагогов научно-методического характера.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39648"/>
            <a:ext cx="8229600" cy="5809832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3. *Консультации педагогов, защитивших свой опыт и подтвердивших высшую квалификационную </a:t>
            </a:r>
            <a:r>
              <a:rPr lang="ru-RU" sz="2400" dirty="0" smtClean="0"/>
              <a:t>категорию.</a:t>
            </a:r>
            <a:endParaRPr lang="ru-RU" sz="2400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4</a:t>
            </a:r>
            <a:r>
              <a:rPr lang="ru-RU" sz="2400" dirty="0" smtClean="0"/>
              <a:t>. Организация </a:t>
            </a:r>
            <a:r>
              <a:rPr lang="ru-RU" sz="2400" dirty="0" smtClean="0"/>
              <a:t>в рамках методического совета экспертного совета по оценке педагогического </a:t>
            </a:r>
            <a:r>
              <a:rPr lang="ru-RU" sz="2400" dirty="0" err="1" smtClean="0"/>
              <a:t>опыт.а</a:t>
            </a:r>
            <a:endParaRPr lang="ru-RU" sz="2400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5. Тренинги и консультации </a:t>
            </a:r>
            <a:r>
              <a:rPr lang="ru-RU" sz="2400" dirty="0" smtClean="0"/>
              <a:t>педагога-психолога.</a:t>
            </a:r>
            <a:endParaRPr lang="ru-RU" sz="2400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3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Тактический уровень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1. Диагностика педагогов (готовность к эффективной организации самообразования, готовность к обобщению и представлению педагогического опыта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2</a:t>
            </a:r>
            <a:r>
              <a:rPr lang="ru-RU" dirty="0" smtClean="0"/>
              <a:t>. Организация </a:t>
            </a:r>
            <a:r>
              <a:rPr lang="ru-RU" dirty="0" smtClean="0"/>
              <a:t>самоанализа педагогической деятельности.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3. Разработка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базы оценки педагогического </a:t>
            </a:r>
            <a:r>
              <a:rPr lang="ru-RU" dirty="0" smtClean="0"/>
              <a:t>опыта.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4. Определение ценностных педагогических установок и закрепление их локальными нормативными правовыми документами (Программа развития учреждения образования, философия, миссия, модель педагога 1, 2, 3 степеней </a:t>
            </a:r>
            <a:r>
              <a:rPr lang="ru-RU" dirty="0" smtClean="0"/>
              <a:t>обучения.)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5. Организация работы проблемного постоянно </a:t>
            </a:r>
            <a:r>
              <a:rPr lang="ru-RU" dirty="0"/>
              <a:t>действующего </a:t>
            </a:r>
            <a:r>
              <a:rPr lang="ru-RU" dirty="0" smtClean="0"/>
              <a:t>семинара «</a:t>
            </a:r>
            <a:r>
              <a:rPr lang="ru-RU" dirty="0"/>
              <a:t>Обобщение и представление опыта педагогической деятельности на основе рефлексивного подхода</a:t>
            </a:r>
            <a:r>
              <a:rPr lang="ru-RU" dirty="0" smtClean="0"/>
              <a:t>».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6. Организация работы проблемной группы педагогов по решению проблемных </a:t>
            </a:r>
            <a:r>
              <a:rPr lang="ru-RU" dirty="0" smtClean="0"/>
              <a:t>вопросов.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7. Организация самообразования педагогов на основе проблемно-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</a:t>
            </a:r>
            <a:r>
              <a:rPr lang="ru-RU" dirty="0" smtClean="0"/>
              <a:t>подхода.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593808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8. Трехступенчатая организация работы Школы повышения профессионального мастерства.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9. Включение вопросов обобщения педагогического опыта и организации самообразования во </a:t>
            </a:r>
            <a:r>
              <a:rPr lang="ru-RU" sz="2400" dirty="0" err="1" smtClean="0"/>
              <a:t>внутришкольный</a:t>
            </a:r>
            <a:r>
              <a:rPr lang="ru-RU" sz="2400" dirty="0" smtClean="0"/>
              <a:t> (</a:t>
            </a:r>
            <a:r>
              <a:rPr lang="ru-RU" sz="2400" dirty="0" err="1" smtClean="0"/>
              <a:t>внутригимназический</a:t>
            </a:r>
            <a:r>
              <a:rPr lang="ru-RU" sz="2400" dirty="0" smtClean="0"/>
              <a:t> ) </a:t>
            </a:r>
            <a:r>
              <a:rPr lang="ru-RU" sz="2400" dirty="0" smtClean="0"/>
              <a:t>контроль.</a:t>
            </a:r>
            <a:endParaRPr lang="ru-RU" sz="2400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10. Внесение изменений в локальную нормативную базу учреждения </a:t>
            </a:r>
            <a:r>
              <a:rPr lang="ru-RU" sz="2400" dirty="0" smtClean="0"/>
              <a:t>образования.</a:t>
            </a:r>
            <a:endParaRPr lang="ru-RU" sz="2400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11. Организация психологического сопровождения к подготовке педагогов по обобщению и представлению педагогического </a:t>
            </a:r>
            <a:r>
              <a:rPr lang="ru-RU" sz="2400" dirty="0" smtClean="0"/>
              <a:t>опыта.</a:t>
            </a:r>
            <a:endParaRPr lang="ru-RU" sz="2400" dirty="0"/>
          </a:p>
          <a:p>
            <a:pPr marL="109728" indent="0">
              <a:spcBef>
                <a:spcPts val="1200"/>
              </a:spcBef>
              <a:buNone/>
            </a:pPr>
            <a:r>
              <a:rPr lang="ru-RU" sz="2400" dirty="0" smtClean="0"/>
              <a:t>12. Расширение информационного пространства в учреждении образования по данной </a:t>
            </a:r>
            <a:r>
              <a:rPr lang="ru-RU" sz="2400" dirty="0" smtClean="0"/>
              <a:t>теме.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Стратегический уровень планирования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AutoNum type="arabicPeriod"/>
            </a:pPr>
            <a:r>
              <a:rPr lang="ru-RU" dirty="0" smtClean="0"/>
              <a:t>Внесение изменений в документы стратегического </a:t>
            </a:r>
            <a:r>
              <a:rPr lang="ru-RU" dirty="0" smtClean="0"/>
              <a:t>планирования.</a:t>
            </a:r>
            <a:endParaRPr lang="ru-RU" dirty="0" smtClean="0"/>
          </a:p>
          <a:p>
            <a:pPr marL="624078" indent="-514350" algn="just">
              <a:buAutoNum type="arabicPeriod"/>
            </a:pPr>
            <a:r>
              <a:rPr lang="ru-RU" dirty="0" smtClean="0"/>
              <a:t>Организация работы постоянно действующих </a:t>
            </a:r>
            <a:r>
              <a:rPr lang="ru-RU" dirty="0" smtClean="0"/>
              <a:t>семинаров.</a:t>
            </a:r>
            <a:endParaRPr lang="ru-RU" dirty="0" smtClean="0"/>
          </a:p>
          <a:p>
            <a:pPr marL="624078" indent="-514350" algn="just">
              <a:buAutoNum type="arabicPeriod"/>
            </a:pPr>
            <a:r>
              <a:rPr lang="ru-RU" dirty="0" smtClean="0"/>
              <a:t>Проведение тематических педагогических советов (педагогический опыт – значимая и приоритетная  педагогическая </a:t>
            </a:r>
            <a:r>
              <a:rPr lang="ru-RU" dirty="0" smtClean="0"/>
              <a:t>ценность).</a:t>
            </a:r>
            <a:endParaRPr lang="ru-RU" dirty="0" smtClean="0"/>
          </a:p>
          <a:p>
            <a:pPr marL="624078" indent="-514350" algn="just">
              <a:buAutoNum type="arabicPeriod"/>
            </a:pPr>
            <a:r>
              <a:rPr lang="ru-RU" dirty="0" smtClean="0"/>
              <a:t>Повышение квалификации педагогических работников в учреждениях образования (ГУО «Академия последипломного образования», региональные ИРО</a:t>
            </a:r>
            <a:r>
              <a:rPr lang="ru-RU" dirty="0" smtClean="0"/>
              <a:t>).</a:t>
            </a:r>
            <a:endParaRPr lang="ru-RU" dirty="0"/>
          </a:p>
          <a:p>
            <a:pPr marL="624078" indent="-514350" algn="just">
              <a:buAutoNum type="arabicPeriod"/>
            </a:pPr>
            <a:r>
              <a:rPr lang="ru-RU" dirty="0" smtClean="0"/>
              <a:t>Создание банка педагогического опыта как образцов педагогической </a:t>
            </a:r>
            <a:r>
              <a:rPr lang="ru-RU" dirty="0" smtClean="0"/>
              <a:t>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smtClean="0"/>
              <a:t>создание условий в учреждении образования для подготовки педагогических кадров к обобщению педагогического опыта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3245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ТЕХНОЛОГИЧЕСКОЕ ОПИСАНИЕ РЕФЛЕКСИВНОГО АНАЛИЗА ПРОФЕССИОНАЛЬНОЙ ДЕЯТЕЛЬНОСТИ ПЕДАГОГА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412704"/>
            <a:ext cx="8291264" cy="1752600"/>
          </a:xfrm>
        </p:spPr>
        <p:txBody>
          <a:bodyPr/>
          <a:lstStyle/>
          <a:p>
            <a:pPr marL="0" algn="ctr"/>
            <a:r>
              <a:rPr lang="ru-RU" dirty="0"/>
              <a:t>	</a:t>
            </a:r>
            <a:r>
              <a:rPr lang="ru-RU" b="1" dirty="0" smtClean="0"/>
              <a:t>Моделирование </a:t>
            </a:r>
            <a:r>
              <a:rPr lang="ru-RU" b="1" dirty="0"/>
              <a:t>постоянно </a:t>
            </a:r>
            <a:r>
              <a:rPr lang="ru-RU" b="1" dirty="0" smtClean="0"/>
              <a:t>действующего семинара </a:t>
            </a:r>
            <a:r>
              <a:rPr lang="ru-RU" b="1" dirty="0"/>
              <a:t>«Обобщение и представление опыта педагогической деятельности на основе рефлексивного </a:t>
            </a:r>
            <a:r>
              <a:rPr lang="ru-RU" b="1" dirty="0" smtClean="0"/>
              <a:t>подхода»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83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507288" cy="4325112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10000"/>
              </a:lnSpc>
              <a:buNone/>
            </a:pPr>
            <a:r>
              <a:rPr lang="ru-RU" i="1" dirty="0" smtClean="0"/>
              <a:t> </a:t>
            </a:r>
            <a:r>
              <a:rPr lang="ru-RU" b="1" i="1" dirty="0"/>
              <a:t>Рефлексивный анализ </a:t>
            </a:r>
            <a:r>
              <a:rPr lang="ru-RU" dirty="0"/>
              <a:t>характеризуется как «осуществляемый в рефлексивной позиции, включающий реконструкцию осуществленного действия (деятельности и т.п.), критику предшествующего опыта и модификацию нормативного обоснования для последующего опыта</a:t>
            </a:r>
            <a:r>
              <a:rPr lang="ru-RU" dirty="0" smtClean="0"/>
              <a:t>».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lvl="0" indent="0">
              <a:buNone/>
            </a:pPr>
            <a:r>
              <a:rPr lang="x-none" sz="2000" i="1"/>
              <a:t>Анисимов, О.</a:t>
            </a:r>
            <a:r>
              <a:rPr lang="ru-RU" sz="2000" i="1" dirty="0"/>
              <a:t> </a:t>
            </a:r>
            <a:r>
              <a:rPr lang="x-none" sz="2000" i="1"/>
              <a:t>С. Методологический словарь </a:t>
            </a:r>
            <a:r>
              <a:rPr lang="ru-RU" sz="2000" i="1" dirty="0"/>
              <a:t>/ О. С. Анисимов. — </a:t>
            </a:r>
            <a:r>
              <a:rPr lang="x-none" sz="2000" i="1"/>
              <a:t>Четвертое издание, дополненное и переработанное — М., 2008. — 414 с. — (Серия «Энциклопедия управленческих знаний»).</a:t>
            </a:r>
            <a:endParaRPr lang="ru-RU" sz="2000" i="1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Этапы рефлексивного анализа профессиональной деятельности педагога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ru-RU" dirty="0" smtClean="0"/>
              <a:t>1. Определение затруднений в профессиональной деятельности педагога.</a:t>
            </a:r>
          </a:p>
          <a:p>
            <a:pPr lvl="0">
              <a:spcBef>
                <a:spcPts val="1200"/>
              </a:spcBef>
            </a:pPr>
            <a:r>
              <a:rPr lang="ru-RU" dirty="0" smtClean="0"/>
              <a:t>2. Реконструкция затруднительной ситуации профессиональной деятельности педагога.</a:t>
            </a:r>
          </a:p>
          <a:p>
            <a:pPr lvl="0">
              <a:spcBef>
                <a:spcPts val="1200"/>
              </a:spcBef>
            </a:pPr>
            <a:r>
              <a:rPr lang="ru-RU" dirty="0" smtClean="0"/>
              <a:t>3. Описание затруднительной ситуации профессиональной деятельности в категориях и понятиях педагогической науки.</a:t>
            </a:r>
          </a:p>
          <a:p>
            <a:pPr lvl="0">
              <a:spcBef>
                <a:spcPts val="1200"/>
              </a:spcBef>
            </a:pPr>
            <a:r>
              <a:rPr lang="ru-RU" dirty="0" smtClean="0"/>
              <a:t>4. </a:t>
            </a:r>
            <a:r>
              <a:rPr lang="ru-RU" dirty="0" err="1" smtClean="0"/>
              <a:t>Проблематизация</a:t>
            </a:r>
            <a:r>
              <a:rPr lang="ru-RU" dirty="0" smtClean="0"/>
              <a:t> профессиональной деятельности педагога.</a:t>
            </a:r>
          </a:p>
          <a:p>
            <a:pPr lvl="0">
              <a:spcBef>
                <a:spcPts val="1200"/>
              </a:spcBef>
            </a:pPr>
            <a:r>
              <a:rPr lang="ru-RU" dirty="0" smtClean="0"/>
              <a:t>5. </a:t>
            </a:r>
            <a:r>
              <a:rPr lang="ru-RU" dirty="0" err="1" smtClean="0"/>
              <a:t>Перенормирование</a:t>
            </a:r>
            <a:r>
              <a:rPr lang="ru-RU" dirty="0" smtClean="0"/>
              <a:t> профессиональной деятельности педагога.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1</a:t>
            </a:r>
            <a:r>
              <a:rPr lang="ru-RU" sz="2800" b="1" dirty="0" smtClean="0"/>
              <a:t>. Определение </a:t>
            </a:r>
            <a:r>
              <a:rPr lang="ru-RU" sz="2800" b="1" dirty="0"/>
              <a:t>затруднений в профессиональной деятельности </a:t>
            </a:r>
            <a:r>
              <a:rPr lang="ru-RU" sz="2800" b="1" dirty="0" smtClean="0"/>
              <a:t>педагога (выявление и фиксация затруднительной ситуации)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Цель этапа</a:t>
            </a:r>
            <a:r>
              <a:rPr lang="ru-RU" dirty="0"/>
              <a:t>. Выявление и формулирование типичных затруднений в профессиональной деятельности педагога.</a:t>
            </a:r>
          </a:p>
          <a:p>
            <a:pPr>
              <a:spcBef>
                <a:spcPts val="1200"/>
              </a:spcBef>
            </a:pPr>
            <a:endParaRPr lang="ru-RU" b="1" dirty="0" smtClean="0"/>
          </a:p>
          <a:p>
            <a:pPr>
              <a:spcBef>
                <a:spcPts val="1200"/>
              </a:spcBef>
            </a:pPr>
            <a:r>
              <a:rPr lang="ru-RU" b="1" dirty="0" smtClean="0"/>
              <a:t>Задачи </a:t>
            </a:r>
            <a:r>
              <a:rPr lang="ru-RU" b="1" dirty="0"/>
              <a:t>этапа</a:t>
            </a:r>
            <a:r>
              <a:rPr lang="ru-RU" dirty="0"/>
              <a:t>: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ретроспективное обращение к профессиональной деятельности с позиции наличия/отсутствия в нем затруднений;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вычленение образцов (ситуаций) деятельности, квалифицируемых как «типичное затруднение»;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классификация выявленных затруднений (внешнее, внутреннее, объективное, субъективное и т. д.);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формирование отношения к затруднениям как к индикаторам и стимулам профессиональной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2. </a:t>
            </a:r>
            <a:r>
              <a:rPr lang="ru-RU" sz="2800" b="1" dirty="0" smtClean="0"/>
              <a:t>Реконструкция затруднительной ситуации профессиональной деятельности педагога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Цель этапа</a:t>
            </a:r>
            <a:r>
              <a:rPr lang="ru-RU" dirty="0"/>
              <a:t>. Реконструкция, воссоздание затруднительной ситуации, выделенной из профессиональной деятельности педагога.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Задачи этапа</a:t>
            </a:r>
            <a:r>
              <a:rPr lang="ru-RU" dirty="0"/>
              <a:t>: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восстановление последовательности действий педагога в описываемой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восстановление действий и реакций учащихся в описываемой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фиксация внешних и внутренних условий, в которых состоялась описываемая ситуация;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описание конкретного итога, квалифицируемого как результат ситуации.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Этап 3. </a:t>
            </a:r>
            <a:r>
              <a:rPr lang="ru-RU" sz="2800" b="1" dirty="0"/>
              <a:t>Описание затруднительной ситуации </a:t>
            </a:r>
            <a:r>
              <a:rPr lang="ru-RU" sz="2800" b="1" dirty="0" smtClean="0"/>
              <a:t>профессиональной  </a:t>
            </a:r>
            <a:r>
              <a:rPr lang="ru-RU" sz="2800" b="1" dirty="0"/>
              <a:t>деятельности в категориях и понятиях педагогической науки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Цель этапа</a:t>
            </a:r>
            <a:r>
              <a:rPr lang="ru-RU" dirty="0"/>
              <a:t>. Интерпретация эмпирической ситуации, выделенной из профессиональной деятельности педагога, в понятиях педагогической науки.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Задачи этапа</a:t>
            </a:r>
            <a:r>
              <a:rPr lang="ru-RU" dirty="0"/>
              <a:t>.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отразить целевые установки деятельности педагога и учащихся в категориях педагогической науки;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назвать методы, приемы, технологии, используемые педагогом в описываемой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сформулировать результат деятельности педагога в описываемой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определить ценностные ориентации и мотивы деятельности педагога в описываемой ситуации.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4.  </a:t>
            </a:r>
            <a:r>
              <a:rPr lang="ru-RU" sz="2800" b="1" dirty="0" err="1" smtClean="0"/>
              <a:t>Проблематизация</a:t>
            </a:r>
            <a:r>
              <a:rPr lang="ru-RU" sz="2800" b="1" dirty="0" smtClean="0"/>
              <a:t> профессиональной деятельности педагога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Цель этапа</a:t>
            </a:r>
            <a:r>
              <a:rPr lang="ru-RU" dirty="0"/>
              <a:t>. Выявить и сформулировать проблему, вызвавшую затруднительную ситуацию в профессиональной деятельности педагога. 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Задачи этапа</a:t>
            </a:r>
            <a:r>
              <a:rPr lang="ru-RU" dirty="0"/>
              <a:t>: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сформулировать критерии, требования к деятельности, для анализа затруднительной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 определить эталон (образец, </a:t>
            </a:r>
            <a:r>
              <a:rPr lang="ru-RU" dirty="0" err="1"/>
              <a:t>критериальную</a:t>
            </a:r>
            <a:r>
              <a:rPr lang="ru-RU" dirty="0"/>
              <a:t> модель), которая выступит основанием для </a:t>
            </a:r>
            <a:r>
              <a:rPr lang="ru-RU" dirty="0" err="1"/>
              <a:t>проблематизации</a:t>
            </a:r>
            <a:r>
              <a:rPr lang="ru-RU" dirty="0"/>
              <a:t> ситуации;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произвести сравнительный анализ реальной затруднительной ситуации и эталона;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обнаружить противоречия между требованиями к деятельности и реальными условиями ее осуществления.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/>
              <a:t>Этап 5. </a:t>
            </a:r>
            <a:r>
              <a:rPr lang="ru-RU" sz="3100" b="1" dirty="0" err="1"/>
              <a:t>Перенормирование</a:t>
            </a:r>
            <a:r>
              <a:rPr lang="ru-RU" sz="3100" b="1" dirty="0"/>
              <a:t> профессиональной деятельности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/>
              <a:t>Цель этапа</a:t>
            </a:r>
            <a:r>
              <a:rPr lang="ru-RU" dirty="0"/>
              <a:t>. Трансформация, коррекция индивидуальных норм деятельности педагога, направленная на преодоление проблем в его профессиональной деятельности.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Задачи этапа</a:t>
            </a:r>
            <a:r>
              <a:rPr lang="ru-RU" dirty="0"/>
              <a:t>: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определение индивидуальных норм профессиональной деятельности, реализация которых привела к возникновению затруднений и проблем;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выбор новой нормы или определение мест для коррекции предыдущей нормы деятельности;</a:t>
            </a:r>
          </a:p>
          <a:p>
            <a:pPr lvl="0">
              <a:spcBef>
                <a:spcPts val="1200"/>
              </a:spcBef>
            </a:pPr>
            <a:r>
              <a:rPr lang="ru-RU" dirty="0"/>
              <a:t>прогнозирование осуществления профессиональной деятельности в рамках реализации новой или откорректированной предыдущей нормы.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Приемы и 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1</a:t>
            </a:r>
            <a:r>
              <a:rPr lang="ru-RU" sz="2800" b="1" dirty="0" smtClean="0"/>
              <a:t>. Определение </a:t>
            </a:r>
            <a:r>
              <a:rPr lang="ru-RU" sz="2800" b="1" dirty="0"/>
              <a:t>затруднений в профессиональной деятельности </a:t>
            </a:r>
            <a:r>
              <a:rPr lang="ru-RU" sz="2800" b="1" dirty="0" smtClean="0"/>
              <a:t>педагога (выявление и фиксация затруднительной ситуации)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48304"/>
            <a:ext cx="8229600" cy="432511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Диагностическая </a:t>
            </a:r>
            <a:r>
              <a:rPr lang="ru-RU" b="1" i="1" dirty="0"/>
              <a:t>анкета</a:t>
            </a:r>
            <a:endParaRPr lang="ru-RU" dirty="0"/>
          </a:p>
          <a:p>
            <a:r>
              <a:rPr lang="ru-RU" b="1" i="1" dirty="0"/>
              <a:t>Актуальный вопрос</a:t>
            </a:r>
            <a:endParaRPr lang="ru-RU" dirty="0"/>
          </a:p>
          <a:p>
            <a:r>
              <a:rPr lang="ru-RU" b="1" i="1" dirty="0"/>
              <a:t>Индикатор проблем</a:t>
            </a:r>
            <a:endParaRPr lang="ru-RU" dirty="0"/>
          </a:p>
          <a:p>
            <a:r>
              <a:rPr lang="ru-RU" b="1" i="1" dirty="0"/>
              <a:t>Проблемное поле</a:t>
            </a:r>
            <a:endParaRPr lang="ru-RU" dirty="0"/>
          </a:p>
          <a:p>
            <a:r>
              <a:rPr lang="ru-RU" b="1" i="1" dirty="0"/>
              <a:t>«Добро пожаловаться»</a:t>
            </a:r>
            <a:r>
              <a:rPr lang="ru-RU" dirty="0"/>
              <a:t> </a:t>
            </a:r>
          </a:p>
          <a:p>
            <a:r>
              <a:rPr lang="ru-RU" b="1" i="1" dirty="0"/>
              <a:t>Классификатор затруднений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16176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определить приоритетные педагогические ценности; абстрактные нормы профессиональной деятельности, обеспечивающие обобщение и представление педагогического опыта; 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разработать основы планирования по формированию у педагогов компетенций, обеспечивающих обобщение и представление педагогического опыта;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моделировать постоянно действующий семинар «Обобщение и представление опыта педагогической деятельности на основе рефлексивного подхода»;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определить подходы, принципы организации самообразования педагогов в учреждении образования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2. </a:t>
            </a:r>
            <a:r>
              <a:rPr lang="ru-RU" sz="2800" b="1" dirty="0" smtClean="0"/>
              <a:t>Реконструкция затруднительной ситуации профессиональной деятельности педагога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2280"/>
            <a:ext cx="8229600" cy="43251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ru-RU" dirty="0"/>
          </a:p>
          <a:p>
            <a:r>
              <a:rPr lang="ru-RU" b="1" i="1" dirty="0"/>
              <a:t>План фиксаций</a:t>
            </a:r>
            <a:endParaRPr lang="ru-RU" dirty="0"/>
          </a:p>
          <a:p>
            <a:r>
              <a:rPr lang="ru-RU" b="1" i="1" dirty="0"/>
              <a:t>Протокол ситуации</a:t>
            </a:r>
            <a:endParaRPr lang="ru-RU" dirty="0"/>
          </a:p>
          <a:p>
            <a:r>
              <a:rPr lang="ru-RU" b="1" i="1" dirty="0"/>
              <a:t>Интервью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Этап 3. </a:t>
            </a:r>
            <a:r>
              <a:rPr lang="ru-RU" sz="2800" b="1" dirty="0"/>
              <a:t>Описание затруднительной ситуации </a:t>
            </a:r>
            <a:r>
              <a:rPr lang="ru-RU" sz="2800" b="1" dirty="0" smtClean="0"/>
              <a:t>профессиональной  </a:t>
            </a:r>
            <a:r>
              <a:rPr lang="ru-RU" sz="2800" b="1" dirty="0"/>
              <a:t>деятельности в категориях и понятиях педагогической науки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48304"/>
            <a:ext cx="8229600" cy="43251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b="1" i="1" dirty="0" smtClean="0"/>
              <a:t>Технология </a:t>
            </a:r>
            <a:r>
              <a:rPr lang="ru-RU" b="1" i="1" dirty="0"/>
              <a:t>осознания действия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i="1" dirty="0"/>
              <a:t>План теоретического описания эмпирической ситуации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i="1" dirty="0"/>
              <a:t>Методологическая схема акта деятельности</a:t>
            </a:r>
            <a:endParaRPr lang="ru-RU" dirty="0"/>
          </a:p>
          <a:p>
            <a:pPr>
              <a:spcBef>
                <a:spcPts val="120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Этап 4.  </a:t>
            </a:r>
            <a:r>
              <a:rPr lang="ru-RU" sz="2800" b="1" dirty="0" err="1" smtClean="0"/>
              <a:t>Проблематизация</a:t>
            </a:r>
            <a:r>
              <a:rPr lang="ru-RU" sz="2800" b="1" dirty="0" smtClean="0"/>
              <a:t> профессиональной деятельности педагога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48304"/>
            <a:ext cx="8229600" cy="43251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ru-RU" dirty="0"/>
          </a:p>
          <a:p>
            <a:r>
              <a:rPr lang="ru-RU" b="1" i="1" dirty="0" err="1"/>
              <a:t>Критериальная</a:t>
            </a:r>
            <a:r>
              <a:rPr lang="ru-RU" b="1" i="1" dirty="0"/>
              <a:t> модель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/>
              <a:t>Этап 5. </a:t>
            </a:r>
            <a:r>
              <a:rPr lang="ru-RU" sz="3100" b="1" dirty="0" err="1"/>
              <a:t>Перенормирование</a:t>
            </a:r>
            <a:r>
              <a:rPr lang="ru-RU" sz="3100" b="1" dirty="0"/>
              <a:t> профессиональной деятельности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48304"/>
            <a:ext cx="8229600" cy="432511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Спектр </a:t>
            </a:r>
            <a:r>
              <a:rPr lang="ru-RU" b="1" i="1" dirty="0"/>
              <a:t>изменений</a:t>
            </a:r>
            <a:endParaRPr lang="ru-RU" dirty="0"/>
          </a:p>
          <a:p>
            <a:r>
              <a:rPr lang="ru-RU" b="1" i="1" dirty="0"/>
              <a:t>Прогностическая модель</a:t>
            </a:r>
            <a:endParaRPr lang="ru-RU" dirty="0"/>
          </a:p>
          <a:p>
            <a:r>
              <a:rPr lang="ru-RU" b="1" i="1" dirty="0"/>
              <a:t>Инновационное решение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обучения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49424"/>
            <a:ext cx="8712968" cy="4325112"/>
          </a:xfrm>
        </p:spPr>
        <p:txBody>
          <a:bodyPr/>
          <a:lstStyle/>
          <a:p>
            <a:r>
              <a:rPr lang="ru-RU" dirty="0" smtClean="0"/>
              <a:t>это система регулятивных принципов и правил организации педагогически целесообразного взаимодействия педагога и учащихся, применяемая для определенного круга задач обучения, развития и воспитания (в этом определении подчеркивается, что метод содержит в себе и правила действия, и сами способы действия)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92088"/>
            <a:ext cx="8928992" cy="6237312"/>
          </a:xfrm>
        </p:spPr>
        <p:txBody>
          <a:bodyPr>
            <a:normAutofit fontScale="85000" lnSpcReduction="20000"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ru-RU" dirty="0" smtClean="0"/>
              <a:t>	И.Я</a:t>
            </a:r>
            <a:r>
              <a:rPr lang="ru-RU" dirty="0"/>
              <a:t>. </a:t>
            </a:r>
            <a:r>
              <a:rPr lang="ru-RU" dirty="0" err="1"/>
              <a:t>Лернер</a:t>
            </a:r>
            <a:r>
              <a:rPr lang="ru-RU" dirty="0"/>
              <a:t> и М.Н. </a:t>
            </a:r>
            <a:r>
              <a:rPr lang="ru-RU" dirty="0" err="1"/>
              <a:t>Скаткин</a:t>
            </a:r>
            <a:r>
              <a:rPr lang="ru-RU" dirty="0"/>
              <a:t> разрабатывали методы обуче­ния, исходя из характера учебно-познавательной деятельности учащихся по овладению изучаемым материалом. С этой точки зрения они выделяли следующие методы: </a:t>
            </a:r>
          </a:p>
          <a:p>
            <a:pPr>
              <a:spcBef>
                <a:spcPts val="600"/>
              </a:spcBef>
            </a:pPr>
            <a:r>
              <a:rPr lang="ru-RU" dirty="0"/>
              <a:t>а) объяснительно-иллюстративный, или информационно-рецептивный: рассказ, лекция, объ­яснение, работа с учебником, демонстрация картин, кино- и диафильмов и т.д.; </a:t>
            </a:r>
          </a:p>
          <a:p>
            <a:pPr>
              <a:spcBef>
                <a:spcPts val="600"/>
              </a:spcBef>
            </a:pPr>
            <a:r>
              <a:rPr lang="ru-RU" dirty="0"/>
              <a:t>б) репродуктивный: воспроизведение действий по примене­нию знаний на практике, деятельность по алгоритму, програм­мирование; </a:t>
            </a:r>
          </a:p>
          <a:p>
            <a:pPr>
              <a:spcBef>
                <a:spcPts val="600"/>
              </a:spcBef>
            </a:pPr>
            <a:r>
              <a:rPr lang="ru-RU" dirty="0"/>
              <a:t>в) проблемное изложение изучаемого материала; </a:t>
            </a:r>
          </a:p>
          <a:p>
            <a:pPr>
              <a:spcBef>
                <a:spcPts val="600"/>
              </a:spcBef>
            </a:pPr>
            <a:r>
              <a:rPr lang="ru-RU" dirty="0"/>
              <a:t>г) частично-поисковый, или эвристический метод; </a:t>
            </a:r>
          </a:p>
          <a:p>
            <a:pPr>
              <a:spcBef>
                <a:spcPts val="600"/>
              </a:spcBef>
            </a:pPr>
            <a:r>
              <a:rPr lang="ru-RU" dirty="0"/>
              <a:t>д) исследовательский метод, когда учащимся дается позна­вательная задача, которую они решают самостоятельно, подби­рая для этого необходимые методы и пользуясь помощью учи­теля. </a:t>
            </a:r>
          </a:p>
          <a:p>
            <a:pPr>
              <a:spcBef>
                <a:spcPts val="600"/>
              </a:spcBef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	Ю.К</a:t>
            </a:r>
            <a:r>
              <a:rPr lang="ru-RU" dirty="0"/>
              <a:t>. </a:t>
            </a:r>
            <a:r>
              <a:rPr lang="ru-RU" dirty="0" err="1"/>
              <a:t>Бабанский</a:t>
            </a:r>
            <a:r>
              <a:rPr lang="ru-RU" dirty="0"/>
              <a:t> все многообразие методов обучения подраз­делил на три основные группы: </a:t>
            </a:r>
          </a:p>
          <a:p>
            <a:pPr>
              <a:spcBef>
                <a:spcPts val="1200"/>
              </a:spcBef>
            </a:pPr>
            <a:r>
              <a:rPr lang="ru-RU" dirty="0"/>
              <a:t>а) методы организации и осуществления учебно-познава­тельной деятельности; </a:t>
            </a:r>
          </a:p>
          <a:p>
            <a:pPr>
              <a:spcBef>
                <a:spcPts val="1200"/>
              </a:spcBef>
            </a:pPr>
            <a:r>
              <a:rPr lang="ru-RU" dirty="0"/>
              <a:t>б) методы стимулирования и мотивации учебно-познава­тельной деятельности; </a:t>
            </a:r>
          </a:p>
          <a:p>
            <a:pPr>
              <a:spcBef>
                <a:spcPts val="1200"/>
              </a:spcBef>
            </a:pPr>
            <a:r>
              <a:rPr lang="ru-RU" dirty="0"/>
              <a:t>в) методы контроля и самоконтроля за эффективностью учебно-познавательной деятельности. 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65312"/>
            <a:ext cx="8229600" cy="6192688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dirty="0" smtClean="0"/>
              <a:t>	Классификация </a:t>
            </a:r>
            <a:r>
              <a:rPr lang="ru-RU" dirty="0"/>
              <a:t>М.А. Дани­лова и Б.П. </a:t>
            </a:r>
            <a:r>
              <a:rPr lang="ru-RU" dirty="0" smtClean="0"/>
              <a:t>Есипова: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а) методы приобретения новых знаний,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б</a:t>
            </a:r>
            <a:r>
              <a:rPr lang="ru-RU" dirty="0"/>
              <a:t>) методы формирования умений и навыков по применению знаний на практике, </a:t>
            </a:r>
          </a:p>
          <a:p>
            <a:pPr>
              <a:spcBef>
                <a:spcPts val="1200"/>
              </a:spcBef>
            </a:pPr>
            <a:r>
              <a:rPr lang="ru-RU" dirty="0"/>
              <a:t>в) методы про­верки и оценки знаний, умений и навыков.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dirty="0" smtClean="0"/>
              <a:t>(данная классификация согласуется с основными задачами обучения и обеспечивает) пониманию их функ­ционального назначения)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601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методов обу­чения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соответствии с задачами обучения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177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а) методы устного изложения знаний учителем и активи­зации познавательной деятельности учащихся:</a:t>
            </a:r>
            <a:r>
              <a:rPr lang="ru-RU" i="1" dirty="0" smtClean="0"/>
              <a:t> </a:t>
            </a:r>
            <a:r>
              <a:rPr lang="ru-RU" dirty="0" smtClean="0"/>
              <a:t>рассказ, объ­яснение, лекция, беседа; метод иллюстрации и де­монстрации при устном изложении изучаемого </a:t>
            </a:r>
            <a:r>
              <a:rPr lang="ru-RU" dirty="0" smtClean="0"/>
              <a:t>материала; 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б) методы закрепления изучаемого материала</a:t>
            </a:r>
            <a:r>
              <a:rPr lang="ru-RU" i="1" dirty="0" smtClean="0"/>
              <a:t>: </a:t>
            </a:r>
            <a:r>
              <a:rPr lang="ru-RU" dirty="0" smtClean="0"/>
              <a:t>беседа, рабо­та с </a:t>
            </a:r>
            <a:r>
              <a:rPr lang="ru-RU" dirty="0" smtClean="0"/>
              <a:t>учебником; 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в) методы самостоятельной работы учащихся по осмысле­нию и усвоению нового материала</a:t>
            </a:r>
            <a:r>
              <a:rPr lang="ru-RU" i="1" dirty="0" smtClean="0"/>
              <a:t>: </a:t>
            </a:r>
            <a:r>
              <a:rPr lang="ru-RU" dirty="0" smtClean="0"/>
              <a:t>работа с учебником, лабора­торные работы;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г) методы учебной работы по применению знаний на прак­тике и выработке умений и навыков</a:t>
            </a:r>
            <a:r>
              <a:rPr lang="ru-RU" i="1" dirty="0" smtClean="0"/>
              <a:t>: </a:t>
            </a:r>
            <a:r>
              <a:rPr lang="ru-RU" dirty="0" smtClean="0"/>
              <a:t>упражнения, лаборатор­ные занятия;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д) методы проверки и оценки знаний, умений и навыков учащихся</a:t>
            </a:r>
            <a:r>
              <a:rPr lang="ru-RU" i="1" dirty="0" smtClean="0"/>
              <a:t>: </a:t>
            </a:r>
            <a:r>
              <a:rPr lang="ru-RU" dirty="0" smtClean="0"/>
              <a:t>повседневное наблюдение за работой учащихся, уст­ный опрос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41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968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обучения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25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Древнегреческий язык"/>
              </a:rPr>
              <a:t>др.-греч.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τέχνη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искусство, мастерство, умение;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λόγος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слово, учение)— совокупность, специальный набор форм, методов, способов, приёмов обучения и воспитательных средств, системно используемых в образовательном процессе, на основе декларируемых психолого-педагогических установок. Это один из способов воздействия на процессы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Развитие"/>
              </a:rPr>
              <a:t>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Обучение"/>
              </a:rPr>
              <a:t>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Воспитание"/>
              </a:rPr>
              <a:t>воспитания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ребёнка.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Любая технология в той или иной мере направлена на реализацию научных идей, положений, теорий в практике. Поэтому педагогическая технология занимает промежуточное положение между наукой и практикой.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2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Тезаурус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/>
          <a:lstStyle/>
          <a:p>
            <a:r>
              <a:rPr lang="ru-RU" b="1" dirty="0" smtClean="0"/>
              <a:t>Педагогические ценности </a:t>
            </a:r>
            <a:r>
              <a:rPr lang="ru-RU" dirty="0" smtClean="0"/>
              <a:t>– относительно устойчивые ориентиры, с которыми педагоги соотносят свою жизнь и свою педагогическую деятельность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Педагогические технологии могут различаться по разным основаниям: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источнику возникновения (на основе педагогического опыта или научной концепции),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целям и задачам (усвоение и закрепление знаний, воспитание и развитие (совершенствование) природных личностных качеств), по возможностям педагогических средств (какие средства воздействия дают лучшие результаты),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функциям учителя, которые он осуществляет с помощью технологии (диагностические функции, функции управления конфликтными ситуациями),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тому, какую сторону педагогического процесса «обслуживает» конкретная технология, и т. д.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596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Подходы в организации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Системный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Проблемно-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Рефлексивный подход</a:t>
            </a:r>
          </a:p>
          <a:p>
            <a:pPr>
              <a:spcBef>
                <a:spcPts val="1200"/>
              </a:spcBef>
            </a:pPr>
            <a:r>
              <a:rPr lang="ru-RU" dirty="0" err="1" smtClean="0"/>
              <a:t>Средовый</a:t>
            </a:r>
            <a:r>
              <a:rPr lang="ru-RU" dirty="0" smtClean="0"/>
              <a:t>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Личностно ориентированный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Аксиологический  подход</a:t>
            </a:r>
          </a:p>
          <a:p>
            <a:pPr>
              <a:spcBef>
                <a:spcPts val="1200"/>
              </a:spcBef>
            </a:pPr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Дифференцированный подход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Технологический подход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6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организации образовательного процесса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Принцип системного подхода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Принцип объективности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Принцип преемственности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Принцип детерминизма</a:t>
            </a:r>
          </a:p>
          <a:p>
            <a:pPr>
              <a:spcBef>
                <a:spcPts val="1200"/>
              </a:spcBef>
            </a:pPr>
            <a:r>
              <a:rPr lang="ru-RU" dirty="0" err="1" smtClean="0"/>
              <a:t>Редукционизма</a:t>
            </a:r>
            <a:r>
              <a:rPr lang="ru-RU" dirty="0" smtClean="0"/>
              <a:t> (познание одного явления через другое в процессе сведения сложного к более простому)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Принцип инвариантности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621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реемственности;</a:t>
            </a:r>
          </a:p>
          <a:p>
            <a:pPr>
              <a:spcBef>
                <a:spcPts val="18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родуктивности;</a:t>
            </a:r>
          </a:p>
          <a:p>
            <a:pPr>
              <a:spcBef>
                <a:spcPts val="18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етерминизма (организация деятельности, обусловленная внешними изменениями);</a:t>
            </a:r>
          </a:p>
          <a:p>
            <a:pPr>
              <a:spcBef>
                <a:spcPts val="18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едукционизма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(сведение сложного к более простому)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57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057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Богачева, И. В. Обобщение и представление опыта педагогической деятельности: метод рек. / И. В. Богачева, И. В. Федоров, О. В. Сурикова; ГУО «Акад.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оследиплом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– Минск : АПО, 2012. – 98 с.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Инструкция о порядке проведения аттестации педагогических работников (кроме педагогических работников из числа профессорско-преподавательского состава учреждений высшего образования), утвержденной Постановлением Министерства образования Республики Беларусь 22.08.2012 № 101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рекомендации о порядке проведения квалификационного экзамена при прохождении аттестации педагогическими работниками на присвоение и подтверждение высшей квалификационной категории, квалификационной категории «учитель-методист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Новиков, А. М. Методология образования / А. М. Новиков. — М.: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Эгвес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2006. — 488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от 29.12.2012 №999 «О создании квалификационных комиссий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Сурикова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О. В. Рефлексивный анализ профессиональной деятельности педагога : учеб.-метод. Пособие / О. В. Сурикова 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ГУО «Акад.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последиплом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 – Минск : АПО,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4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педагогических ценностей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</a:t>
            </a:r>
            <a:r>
              <a:rPr lang="ru-RU" b="1" dirty="0" smtClean="0"/>
              <a:t>бщечеловеческие</a:t>
            </a:r>
            <a:r>
              <a:rPr lang="ru-RU" dirty="0" smtClean="0"/>
              <a:t> – ребенок как главная педагогическая ценность  и педагог, способный к его развитию, к социальной защите и поддержке его творческой </a:t>
            </a:r>
            <a:r>
              <a:rPr lang="ru-RU" dirty="0" smtClean="0"/>
              <a:t>индивидуальности;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363272" cy="4325112"/>
          </a:xfrm>
        </p:spPr>
        <p:txBody>
          <a:bodyPr/>
          <a:lstStyle/>
          <a:p>
            <a:r>
              <a:rPr lang="ru-RU" b="1" dirty="0" smtClean="0"/>
              <a:t>духовные</a:t>
            </a:r>
            <a:r>
              <a:rPr lang="ru-RU" dirty="0" smtClean="0"/>
              <a:t> – совокупный педагогический опыт человечества, отраженный в педагогических теориях и способах педагогического мышления; </a:t>
            </a:r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/>
          <a:lstStyle/>
          <a:p>
            <a:r>
              <a:rPr lang="ru-RU" b="1" dirty="0" smtClean="0"/>
              <a:t>практические</a:t>
            </a:r>
            <a:r>
              <a:rPr lang="ru-RU" dirty="0" smtClean="0"/>
              <a:t> – способы педагогической деятельности, педагогические технологии и проверенные практикой образовательно-воспитательные системы, педагогический опыт;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л</a:t>
            </a:r>
            <a:r>
              <a:rPr lang="ru-RU" b="1" dirty="0" smtClean="0"/>
              <a:t>ичностные</a:t>
            </a:r>
            <a:r>
              <a:rPr lang="ru-RU" dirty="0" smtClean="0"/>
              <a:t> – педагогические способности, индивидуальные характеристики педагога как субъекта педагогической культуры, педагогического процесса и собственного жизненного опыта (методологическая культура, инновационная культура, исследовательская культура, педагогический опыт)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опыт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46" y="2276872"/>
            <a:ext cx="9144000" cy="381642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опыт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составная и необходимая часть и разновидность общечеловеческого опыта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опыт – это опыт, который,  возникая из массовой опыта, превосходит его по отдельным параметрам или в целом, отличаясь от него по ряду признаков, важнейшим из которых являются актуальность, новизна,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эффективность и стабильная результативность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C22A-3ED9-4876-8759-8610319513D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688</TotalTime>
  <Words>1932</Words>
  <Application>Microsoft Office PowerPoint</Application>
  <PresentationFormat>Экран (4:3)</PresentationFormat>
  <Paragraphs>260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Городская</vt:lpstr>
      <vt:lpstr>ОРГАНИЗАЦИОННО-МЕТОДИЧЕСКОЕ ОБЕСПЕЧЕНИЕ  ПОДГОТОВКИ ПЕДАГОГИЧЕСКИХ РАБОТНИКОВ К ОБОБЩЕНИЮ ПЕДАГОГИЧЕСКОГО ОПЫТА НА ОСНОВЕ РЕФЛЕКСИВНОГО  ПОДХОДА</vt:lpstr>
      <vt:lpstr>ЦЕЛЬ:  </vt:lpstr>
      <vt:lpstr>Задачи:  </vt:lpstr>
      <vt:lpstr>Тезаурус</vt:lpstr>
      <vt:lpstr>Виды педагогических ценностей</vt:lpstr>
      <vt:lpstr>Презентация PowerPoint</vt:lpstr>
      <vt:lpstr>Презентация PowerPoint</vt:lpstr>
      <vt:lpstr>Презентация PowerPoint</vt:lpstr>
      <vt:lpstr>Педагогический опыт</vt:lpstr>
      <vt:lpstr>Презентация PowerPoint</vt:lpstr>
      <vt:lpstr>Критерии оценки педагогического опыта</vt:lpstr>
      <vt:lpstr>Компоненты  педагогического опыта</vt:lpstr>
      <vt:lpstr>Алгоритм  исследовательской педагогической деятельности</vt:lpstr>
      <vt:lpstr>Уровни планирования  деятельности в учреждении   образования по подготовке педагогов к обобщению и представлению  педагогического опыта  </vt:lpstr>
      <vt:lpstr>Оперативный уровень планирования</vt:lpstr>
      <vt:lpstr>Презентация PowerPoint</vt:lpstr>
      <vt:lpstr>Тактический уровень</vt:lpstr>
      <vt:lpstr>Презентация PowerPoint</vt:lpstr>
      <vt:lpstr>Стратегический уровень планирования        </vt:lpstr>
      <vt:lpstr>ТЕХНОЛОГИЧЕСКОЕ ОПИСАНИЕ РЕФЛЕКСИВНОГО АНАЛИЗА ПРОФЕССИОНАЛЬНОЙ ДЕЯТЕЛЬНОСТИ ПЕДАГОГА</vt:lpstr>
      <vt:lpstr>Презентация PowerPoint</vt:lpstr>
      <vt:lpstr>Этапы рефлексивного анализа профессиональной деятельности педагога</vt:lpstr>
      <vt:lpstr>Этап 1. Определение затруднений в профессиональной деятельности педагога (выявление и фиксация затруднительной ситуации)</vt:lpstr>
      <vt:lpstr>Этап 2. Реконструкция затруднительной ситуации профессиональной деятельности педагога </vt:lpstr>
      <vt:lpstr>Этап 3. Описание затруднительной ситуации профессиональной  деятельности в категориях и понятиях педагогической науки </vt:lpstr>
      <vt:lpstr>Этап 4.  Проблематизация профессиональной деятельности педагога </vt:lpstr>
      <vt:lpstr>Этап 5. Перенормирование профессиональной деятельности педагога </vt:lpstr>
      <vt:lpstr>Приемы и формы работы</vt:lpstr>
      <vt:lpstr>Этап 1. Определение затруднений в профессиональной деятельности педагога (выявление и фиксация затруднительной ситуации)</vt:lpstr>
      <vt:lpstr>Этап 2. Реконструкция затруднительной ситуации профессиональной деятельности педагога </vt:lpstr>
      <vt:lpstr>Этап 3. Описание затруднительной ситуации профессиональной  деятельности в категориях и понятиях педагогической науки </vt:lpstr>
      <vt:lpstr>Этап 4.  Проблематизация профессиональной деятельности педагога </vt:lpstr>
      <vt:lpstr>Этап 5. Перенормирование профессиональной деятельности педагога </vt:lpstr>
      <vt:lpstr>Метод обучения</vt:lpstr>
      <vt:lpstr>Презентация PowerPoint</vt:lpstr>
      <vt:lpstr>Презентация PowerPoint</vt:lpstr>
      <vt:lpstr>Презентация PowerPoint</vt:lpstr>
      <vt:lpstr>Классификация методов обу­чения  в соответствии с задачами обучения </vt:lpstr>
      <vt:lpstr>Технология обучения</vt:lpstr>
      <vt:lpstr>Презентация PowerPoint</vt:lpstr>
      <vt:lpstr>Подходы в организации  образовательной деятельности </vt:lpstr>
      <vt:lpstr>Принципы организации образовательного процесса</vt:lpstr>
      <vt:lpstr>Принципы </vt:lpstr>
      <vt:lpstr>Литература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ОРГАНИЗАЦИОННО-МЕТОДИЧЕСКОЕ ОБЕСПЕЧЕНИЕ  ПОДГОТОВКИ ПЕДАГОГИЧЕСКИХ РАБОТНИКОВ К ОБОБЩЕНИЮ  ПЕДАГОГИЧЕСКОГО ОПЫТА</dc:title>
  <dc:creator>User</dc:creator>
  <cp:lastModifiedBy>БПО</cp:lastModifiedBy>
  <cp:revision>52</cp:revision>
  <cp:lastPrinted>2013-03-18T10:14:13Z</cp:lastPrinted>
  <dcterms:created xsi:type="dcterms:W3CDTF">2013-03-15T08:35:28Z</dcterms:created>
  <dcterms:modified xsi:type="dcterms:W3CDTF">2013-03-18T13:26:52Z</dcterms:modified>
</cp:coreProperties>
</file>